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1" r:id="rId3"/>
    <p:sldMasterId id="2147483682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Merriweather Sans"/>
      <p:regular r:id="rId34"/>
      <p:bold r:id="rId35"/>
      <p:italic r:id="rId36"/>
      <p:boldItalic r:id="rId37"/>
    </p:embeddedFont>
    <p:embeddedFont>
      <p:font typeface="Helvetica Neue"/>
      <p:regular r:id="rId38"/>
      <p:bold r:id="rId39"/>
      <p:italic r:id="rId40"/>
      <p:boldItalic r:id="rId41"/>
    </p:embeddedFont>
    <p:embeddedFont>
      <p:font typeface="Helvetica Neue Light"/>
      <p:regular r:id="rId42"/>
      <p:bold r:id="rId43"/>
      <p:italic r:id="rId44"/>
      <p:boldItalic r:id="rId45"/>
    </p:embeddedFont>
    <p:embeddedFont>
      <p:font typeface="Gill Sans"/>
      <p:regular r:id="rId46"/>
      <p:bold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italic.fntdata"/><Relationship Id="rId20" Type="http://schemas.openxmlformats.org/officeDocument/2006/relationships/slide" Target="slides/slide14.xml"/><Relationship Id="rId42" Type="http://schemas.openxmlformats.org/officeDocument/2006/relationships/font" Target="fonts/HelveticaNeueLight-regular.fntdata"/><Relationship Id="rId41" Type="http://schemas.openxmlformats.org/officeDocument/2006/relationships/font" Target="fonts/HelveticaNeue-boldItalic.fntdata"/><Relationship Id="rId22" Type="http://schemas.openxmlformats.org/officeDocument/2006/relationships/slide" Target="slides/slide16.xml"/><Relationship Id="rId44" Type="http://schemas.openxmlformats.org/officeDocument/2006/relationships/font" Target="fonts/HelveticaNeueLight-italic.fntdata"/><Relationship Id="rId21" Type="http://schemas.openxmlformats.org/officeDocument/2006/relationships/slide" Target="slides/slide15.xml"/><Relationship Id="rId43" Type="http://schemas.openxmlformats.org/officeDocument/2006/relationships/font" Target="fonts/HelveticaNeueLight-bold.fntdata"/><Relationship Id="rId24" Type="http://schemas.openxmlformats.org/officeDocument/2006/relationships/slide" Target="slides/slide18.xml"/><Relationship Id="rId46" Type="http://schemas.openxmlformats.org/officeDocument/2006/relationships/font" Target="fonts/GillSans-regular.fntdata"/><Relationship Id="rId23" Type="http://schemas.openxmlformats.org/officeDocument/2006/relationships/slide" Target="slides/slide17.xml"/><Relationship Id="rId45" Type="http://schemas.openxmlformats.org/officeDocument/2006/relationships/font" Target="fonts/HelveticaNeueLight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schemas.openxmlformats.org/officeDocument/2006/relationships/font" Target="fonts/GillSans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MerriweatherSans-bold.fntdata"/><Relationship Id="rId12" Type="http://schemas.openxmlformats.org/officeDocument/2006/relationships/slide" Target="slides/slide6.xml"/><Relationship Id="rId34" Type="http://schemas.openxmlformats.org/officeDocument/2006/relationships/font" Target="fonts/MerriweatherSans-regular.fntdata"/><Relationship Id="rId15" Type="http://schemas.openxmlformats.org/officeDocument/2006/relationships/slide" Target="slides/slide9.xml"/><Relationship Id="rId37" Type="http://schemas.openxmlformats.org/officeDocument/2006/relationships/font" Target="fonts/MerriweatherSans-boldItalic.fntdata"/><Relationship Id="rId14" Type="http://schemas.openxmlformats.org/officeDocument/2006/relationships/slide" Target="slides/slide8.xml"/><Relationship Id="rId36" Type="http://schemas.openxmlformats.org/officeDocument/2006/relationships/font" Target="fonts/MerriweatherSans-italic.fntdata"/><Relationship Id="rId17" Type="http://schemas.openxmlformats.org/officeDocument/2006/relationships/slide" Target="slides/slide11.xml"/><Relationship Id="rId39" Type="http://schemas.openxmlformats.org/officeDocument/2006/relationships/font" Target="fonts/HelveticaNeue-bold.fntdata"/><Relationship Id="rId16" Type="http://schemas.openxmlformats.org/officeDocument/2006/relationships/slide" Target="slides/slide10.xml"/><Relationship Id="rId38" Type="http://schemas.openxmlformats.org/officeDocument/2006/relationships/font" Target="fonts/HelveticaNeue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1" name="Shape 36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8" name="Shape 36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1" name="Shape 39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0" name="Shape 40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0" name="Shape 42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0" name="Shape 44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6" name="Shape 46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1" name="Shape 48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8" name="Shape 50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6" name="Shape 51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Shape 52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3" name="Shape 52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1" name="Shape 53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9" name="Shape 53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Shape 54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7" name="Shape 54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1" name="Shape 57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" name="Shape 17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" name="Shape 17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&amp; Sub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&amp; Bullets cop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393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33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36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5400" lvl="3" marL="939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12700" lvl="4" marL="11557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190500" lvl="0" marL="177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203200" lvl="1" marL="2159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203200" lvl="2" marL="2921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03200" lvl="3" marL="3683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203200" lvl="4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190500" lvl="0" marL="177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203200" lvl="1" marL="2159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203200" lvl="2" marL="2921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03200" lvl="3" marL="3683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203200" lvl="4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&amp; Subtitl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39700" lvl="0" marL="228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39700" lvl="1" marL="393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39700" lvl="2" marL="55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52400" lvl="3" marL="736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39700" lvl="4" marL="901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&amp; Subtit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Horizontal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Shape 107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- Cent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Vertical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Shape 115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- Top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, Bullets &amp; Photo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Shape 123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14300" lvl="0" marL="177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14300" lvl="1" marL="304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01600" lvl="2" marL="431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01600" lvl="3" marL="55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01600" lvl="4" marL="685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39700" lvl="0" marL="228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39700" lvl="1" marL="393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39700" lvl="2" marL="55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52400" lvl="3" marL="736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39700" lvl="4" marL="901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3 Up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Shape 131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Shape 132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18" Type="http://schemas.openxmlformats.org/officeDocument/2006/relationships/theme" Target="../theme/theme4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393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33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36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5400" lvl="3" marL="939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12700" lvl="4" marL="11557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1.png"/><Relationship Id="rId5" Type="http://schemas.openxmlformats.org/officeDocument/2006/relationships/hyperlink" Target="mailto:hunkim+ml@gmail.com" TargetMode="External"/><Relationship Id="rId6" Type="http://schemas.openxmlformats.org/officeDocument/2006/relationships/hyperlink" Target="https://github.com/hunkim/PyTorchZeroToAll" TargetMode="External"/><Relationship Id="rId7" Type="http://schemas.openxmlformats.org/officeDocument/2006/relationships/hyperlink" Target="http://bit.ly/PyTorchZeroAll" TargetMode="External"/><Relationship Id="rId8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hyperlink" Target="https://www.udacity.com/course/deep-learning--ud730" TargetMode="External"/><Relationship Id="rId6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1.png"/><Relationship Id="rId7" Type="http://schemas.openxmlformats.org/officeDocument/2006/relationships/image" Target="../media/image23.png"/><Relationship Id="rId8" Type="http://schemas.openxmlformats.org/officeDocument/2006/relationships/hyperlink" Target="https://ml4a.github.io/ml4a/looking_inside_neural_nets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hyperlink" Target="https://ml4a.github.io/ml4a/looking_inside_neural_nets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hyperlink" Target="https://ml4a.github.io/ml4a/looking_inside_neural_nets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Relationship Id="rId6" Type="http://schemas.openxmlformats.org/officeDocument/2006/relationships/hyperlink" Target="https://ml4a.github.io/ml4a/looking_inside_neural_nets" TargetMode="External"/><Relationship Id="rId7" Type="http://schemas.openxmlformats.org/officeDocument/2006/relationships/image" Target="../media/image2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PyTorchZeroAll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jpg"/><Relationship Id="rId4" Type="http://schemas.openxmlformats.org/officeDocument/2006/relationships/image" Target="../media/image25.png"/><Relationship Id="rId5" Type="http://schemas.openxmlformats.org/officeDocument/2006/relationships/image" Target="../media/image15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Relationship Id="rId4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22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8.jpg"/><Relationship Id="rId4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1.png"/><Relationship Id="rId5" Type="http://schemas.openxmlformats.org/officeDocument/2006/relationships/hyperlink" Target="mailto:hunkim+ml@gmail.com" TargetMode="External"/><Relationship Id="rId6" Type="http://schemas.openxmlformats.org/officeDocument/2006/relationships/hyperlink" Target="https://github.com/hunkim/PyTorchZeroToAll" TargetMode="External"/><Relationship Id="rId7" Type="http://schemas.openxmlformats.org/officeDocument/2006/relationships/hyperlink" Target="http://bit.ly/PyTorchZeroAll" TargetMode="External"/><Relationship Id="rId8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8.png"/><Relationship Id="rId7" Type="http://schemas.openxmlformats.org/officeDocument/2006/relationships/image" Target="../media/image4.png"/><Relationship Id="rId8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13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Relationship Id="rId7" Type="http://schemas.openxmlformats.org/officeDocument/2006/relationships/image" Target="../media/image8.png"/><Relationship Id="rId8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Shape 1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Shape 1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Shape 147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sp>
        <p:nvSpPr>
          <p:cNvPr id="148" name="Shape 148"/>
          <p:cNvSpPr txBox="1"/>
          <p:nvPr>
            <p:ph idx="4294967295" type="subTitle"/>
          </p:nvPr>
        </p:nvSpPr>
        <p:spPr>
          <a:xfrm>
            <a:off x="0" y="4463075"/>
            <a:ext cx="4159500" cy="6975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b="0" i="0" lang="en" sz="16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hunkim+ml@gmail.com</a:t>
            </a: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b="0" i="0" lang="en" sz="13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https://github.com/hunkim/PyTorchZeroToAll</a:t>
            </a:r>
            <a:r>
              <a:rPr b="0" i="0" lang="en" sz="1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indent="0" lvl="0" marL="0" rtl="0">
              <a:spcBef>
                <a:spcPts val="0"/>
              </a:spcBef>
              <a:buClr>
                <a:schemeClr val="lt1"/>
              </a:buClr>
              <a:buSzPct val="25000"/>
              <a:buFont typeface="Helvetica Neue"/>
              <a:buNone/>
            </a:pP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http://bit.ly/PyTorchZeroAll</a:t>
            </a: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149" name="Shape 14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/>
          <p:nvPr/>
        </p:nvSpPr>
        <p:spPr>
          <a:xfrm>
            <a:off x="1906350" y="1415400"/>
            <a:ext cx="53313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9: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 Classifier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Probability</a:t>
            </a:r>
          </a:p>
        </p:txBody>
      </p:sp>
      <p:sp>
        <p:nvSpPr>
          <p:cNvPr id="299" name="Shape 299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300" name="Shape 300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01" name="Shape 3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Shape 302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303" name="Shape 303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04" name="Shape 304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305" name="Shape 305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06" name="Shape 306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307" name="Shape 307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308" name="Shape 308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  <p:cxnSp>
        <p:nvCxnSpPr>
          <p:cNvPr id="309" name="Shape 309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10" name="Shape 310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311" name="Shape 311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312" name="Shape 312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13" name="Shape 3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Shape 314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(log)Softmax</a:t>
            </a:r>
          </a:p>
        </p:txBody>
      </p:sp>
      <p:sp>
        <p:nvSpPr>
          <p:cNvPr id="320" name="Shape 320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321" name="Shape 321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22" name="Shape 3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Shape 323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324" name="Shape 324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25" name="Shape 325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326" name="Shape 326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27" name="Shape 327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328" name="Shape 328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329" name="Shape 329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logSoftmax</a:t>
            </a:r>
          </a:p>
        </p:txBody>
      </p:sp>
      <p:cxnSp>
        <p:nvCxnSpPr>
          <p:cNvPr id="330" name="Shape 330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31" name="Shape 331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332" name="Shape 332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333" name="Shape 333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34" name="Shape 3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Shape 335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</a:p>
        </p:txBody>
      </p:sp>
      <p:cxnSp>
        <p:nvCxnSpPr>
          <p:cNvPr id="341" name="Shape 341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42" name="Shape 342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343" name="Shape 343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344" name="Shape 344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45" name="Shape 3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Shape 346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347" name="Shape 347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48" name="Shape 348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pic>
        <p:nvPicPr>
          <p:cNvPr descr="Image" id="349" name="Shape 3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61487" y="1838435"/>
            <a:ext cx="402158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Shape 350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351" name="Shape 351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52" name="Shape 352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353" name="Shape 353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54" name="Shape 354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355" name="Shape 355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356" name="Shape 356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logSoftmax</a:t>
            </a:r>
          </a:p>
        </p:txBody>
      </p:sp>
      <p:sp>
        <p:nvSpPr>
          <p:cNvPr id="357" name="Shape 357"/>
          <p:cNvSpPr txBox="1"/>
          <p:nvPr/>
        </p:nvSpPr>
        <p:spPr>
          <a:xfrm>
            <a:off x="5110901" y="4940327"/>
            <a:ext cx="4102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https://www.udacity.com/course/deep-learning--ud730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358" name="Shape 35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136" y="2824942"/>
            <a:ext cx="5122289" cy="223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LogSoftmax with NLLLoss</a:t>
            </a:r>
          </a:p>
        </p:txBody>
      </p:sp>
      <p:pic>
        <p:nvPicPr>
          <p:cNvPr descr="Image" id="364" name="Shape 3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4394" y="1750334"/>
            <a:ext cx="7820395" cy="1641189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Shape 365"/>
          <p:cNvSpPr txBox="1"/>
          <p:nvPr/>
        </p:nvSpPr>
        <p:spPr>
          <a:xfrm>
            <a:off x="5542649" y="4826027"/>
            <a:ext cx="3468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http://pytorch.org/docs/master/nn.html#nllloss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0" name="Shape 370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71" name="Shape 371"/>
          <p:cNvSpPr/>
          <p:nvPr/>
        </p:nvSpPr>
        <p:spPr>
          <a:xfrm>
            <a:off x="4786574" y="1762273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pic>
        <p:nvPicPr>
          <p:cNvPr descr="Image" id="372" name="Shape 3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8049" y="2106051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Shape 373"/>
          <p:cNvSpPr txBox="1"/>
          <p:nvPr/>
        </p:nvSpPr>
        <p:spPr>
          <a:xfrm>
            <a:off x="7205733" y="1795612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374" name="Shape 374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75" name="Shape 375"/>
          <p:cNvSpPr txBox="1"/>
          <p:nvPr/>
        </p:nvSpPr>
        <p:spPr>
          <a:xfrm>
            <a:off x="7224783" y="2014687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376" name="Shape 376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77" name="Shape 377"/>
          <p:cNvSpPr txBox="1"/>
          <p:nvPr/>
        </p:nvSpPr>
        <p:spPr>
          <a:xfrm>
            <a:off x="7231489" y="2686200"/>
            <a:ext cx="511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P(y=n)</a:t>
            </a:r>
          </a:p>
        </p:txBody>
      </p:sp>
      <p:sp>
        <p:nvSpPr>
          <p:cNvPr id="378" name="Shape 378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379" name="Shape 379"/>
          <p:cNvSpPr/>
          <p:nvPr/>
        </p:nvSpPr>
        <p:spPr>
          <a:xfrm>
            <a:off x="5949804" y="1762273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1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logSoftmax</a:t>
            </a:r>
          </a:p>
        </p:txBody>
      </p:sp>
      <p:sp>
        <p:nvSpPr>
          <p:cNvPr id="380" name="Shape 380"/>
          <p:cNvSpPr txBox="1"/>
          <p:nvPr/>
        </p:nvSpPr>
        <p:spPr>
          <a:xfrm>
            <a:off x="5766337" y="4292046"/>
            <a:ext cx="13212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NLLLoss</a:t>
            </a:r>
          </a:p>
        </p:txBody>
      </p:sp>
      <p:cxnSp>
        <p:nvCxnSpPr>
          <p:cNvPr id="381" name="Shape 381"/>
          <p:cNvCxnSpPr/>
          <p:nvPr/>
        </p:nvCxnSpPr>
        <p:spPr>
          <a:xfrm>
            <a:off x="1250756" y="2379785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82" name="Shape 382"/>
          <p:cNvSpPr/>
          <p:nvPr/>
        </p:nvSpPr>
        <p:spPr>
          <a:xfrm>
            <a:off x="1546836" y="1800374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383" name="Shape 383"/>
          <p:cNvSpPr/>
          <p:nvPr/>
        </p:nvSpPr>
        <p:spPr>
          <a:xfrm>
            <a:off x="2702360" y="1800374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384" name="Shape 384"/>
          <p:cNvCxnSpPr/>
          <p:nvPr/>
        </p:nvCxnSpPr>
        <p:spPr>
          <a:xfrm>
            <a:off x="35852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85" name="Shape 3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Shape 386"/>
          <p:cNvSpPr txBox="1"/>
          <p:nvPr/>
        </p:nvSpPr>
        <p:spPr>
          <a:xfrm>
            <a:off x="4313573" y="2131053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387" name="Shape 387"/>
          <p:cNvSpPr/>
          <p:nvPr/>
        </p:nvSpPr>
        <p:spPr>
          <a:xfrm>
            <a:off x="5793602" y="3457062"/>
            <a:ext cx="1266900" cy="800100"/>
          </a:xfrm>
          <a:prstGeom prst="roundRect">
            <a:avLst>
              <a:gd fmla="val 15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NLLLoss</a:t>
            </a:r>
          </a:p>
        </p:txBody>
      </p:sp>
      <p:sp>
        <p:nvSpPr>
          <p:cNvPr id="388" name="Shape 388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(log)Softmax + NLLLoss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input</a:t>
            </a:r>
          </a:p>
        </p:txBody>
      </p:sp>
      <p:sp>
        <p:nvSpPr>
          <p:cNvPr id="394" name="Shape 394"/>
          <p:cNvSpPr txBox="1"/>
          <p:nvPr/>
        </p:nvSpPr>
        <p:spPr>
          <a:xfrm>
            <a:off x="5018013" y="4854602"/>
            <a:ext cx="4003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https://www.youtube.com/watch?v=aircAruvnKk&amp;t=1s</a:t>
            </a:r>
          </a:p>
        </p:txBody>
      </p:sp>
      <p:pic>
        <p:nvPicPr>
          <p:cNvPr descr="Image" id="395" name="Shape 3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5825" y="1578769"/>
            <a:ext cx="2862732" cy="2847738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Shape 396"/>
          <p:cNvSpPr txBox="1"/>
          <p:nvPr/>
        </p:nvSpPr>
        <p:spPr>
          <a:xfrm>
            <a:off x="4342300" y="2814761"/>
            <a:ext cx="24786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28x28 pixels = 748 </a:t>
            </a:r>
          </a:p>
        </p:txBody>
      </p:sp>
      <p:pic>
        <p:nvPicPr>
          <p:cNvPr descr="Image" id="397" name="Shape 39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7175" y="1020216"/>
            <a:ext cx="928421" cy="91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</a:p>
        </p:txBody>
      </p:sp>
      <p:pic>
        <p:nvPicPr>
          <p:cNvPr descr="Image" id="403" name="Shape 40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07581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04" name="Shape 4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6769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05" name="Shape 4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5956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06" name="Shape 4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5144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07" name="Shape 40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2021" y="1493044"/>
            <a:ext cx="127203" cy="2805152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Shape 408"/>
          <p:cNvSpPr/>
          <p:nvPr/>
        </p:nvSpPr>
        <p:spPr>
          <a:xfrm>
            <a:off x="1331795" y="1457325"/>
            <a:ext cx="5514300" cy="256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409" name="Shape 409"/>
          <p:cNvGrpSpPr/>
          <p:nvPr/>
        </p:nvGrpSpPr>
        <p:grpSpPr>
          <a:xfrm>
            <a:off x="3549463" y="4385869"/>
            <a:ext cx="1122413" cy="489843"/>
            <a:chOff x="-1" y="-1"/>
            <a:chExt cx="2993100" cy="1306247"/>
          </a:xfrm>
        </p:grpSpPr>
        <p:pic>
          <p:nvPicPr>
            <p:cNvPr descr="Image" id="410" name="Shape 41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1215936" y="-752323"/>
              <a:ext cx="564990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1" name="Shape 411"/>
            <p:cNvSpPr txBox="1"/>
            <p:nvPr/>
          </p:nvSpPr>
          <p:spPr>
            <a:xfrm>
              <a:off x="-1" y="679846"/>
              <a:ext cx="299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</a:p>
          </p:txBody>
        </p:sp>
      </p:grpSp>
      <p:grpSp>
        <p:nvGrpSpPr>
          <p:cNvPr id="412" name="Shape 412"/>
          <p:cNvGrpSpPr/>
          <p:nvPr/>
        </p:nvGrpSpPr>
        <p:grpSpPr>
          <a:xfrm>
            <a:off x="6185756" y="4339434"/>
            <a:ext cx="1012388" cy="582711"/>
            <a:chOff x="0" y="-1"/>
            <a:chExt cx="2699700" cy="1553897"/>
          </a:xfrm>
        </p:grpSpPr>
        <p:pic>
          <p:nvPicPr>
            <p:cNvPr descr="Image" id="413" name="Shape 41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1069225" y="-752323"/>
              <a:ext cx="564990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4" name="Shape 414"/>
            <p:cNvSpPr txBox="1"/>
            <p:nvPr/>
          </p:nvSpPr>
          <p:spPr>
            <a:xfrm>
              <a:off x="0" y="432196"/>
              <a:ext cx="2699700" cy="11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</a:p>
          </p:txBody>
        </p:sp>
      </p:grpSp>
      <p:pic>
        <p:nvPicPr>
          <p:cNvPr descr="Image" id="415" name="Shape 4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1707" y="1457325"/>
            <a:ext cx="5564410" cy="29861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16" name="Shape 4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47213" y="2006578"/>
            <a:ext cx="1551546" cy="1543421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Shape 417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https://ml4a.github.io/ml4a/looking_inside_neural_nets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</a:p>
        </p:txBody>
      </p:sp>
      <p:grpSp>
        <p:nvGrpSpPr>
          <p:cNvPr id="423" name="Shape 423"/>
          <p:cNvGrpSpPr/>
          <p:nvPr/>
        </p:nvGrpSpPr>
        <p:grpSpPr>
          <a:xfrm>
            <a:off x="280988" y="1604963"/>
            <a:ext cx="7862004" cy="2362238"/>
            <a:chOff x="0" y="0"/>
            <a:chExt cx="20965344" cy="6299302"/>
          </a:xfrm>
        </p:grpSpPr>
        <p:pic>
          <p:nvPicPr>
            <p:cNvPr descr="Image" id="424" name="Shape 42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20502709" cy="62993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25" name="Shape 42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6042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26" name="Shape 42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887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27" name="Shape 42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45732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28" name="Shape 42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5577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29" name="Shape 42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0688300" y="31750"/>
              <a:ext cx="277044" cy="61095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30" name="Shape 430"/>
          <p:cNvSpPr/>
          <p:nvPr/>
        </p:nvSpPr>
        <p:spPr>
          <a:xfrm>
            <a:off x="2262775" y="1581200"/>
            <a:ext cx="5500200" cy="256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431" name="Shape 4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1881366" y="3909735"/>
            <a:ext cx="211871" cy="7761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32" name="Shape 4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7901166" y="3909735"/>
            <a:ext cx="211871" cy="776112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Shape 433"/>
          <p:cNvSpPr txBox="1"/>
          <p:nvPr/>
        </p:nvSpPr>
        <p:spPr>
          <a:xfrm>
            <a:off x="1425389" y="4446798"/>
            <a:ext cx="11223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Input layer 784</a:t>
            </a:r>
          </a:p>
        </p:txBody>
      </p:sp>
      <p:sp>
        <p:nvSpPr>
          <p:cNvPr id="434" name="Shape 434"/>
          <p:cNvSpPr txBox="1"/>
          <p:nvPr/>
        </p:nvSpPr>
        <p:spPr>
          <a:xfrm>
            <a:off x="7500206" y="4353929"/>
            <a:ext cx="10125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output layer 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 (labels)</a:t>
            </a:r>
          </a:p>
        </p:txBody>
      </p:sp>
      <p:pic>
        <p:nvPicPr>
          <p:cNvPr descr="Image" id="435" name="Shape 4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4747245" y="3620379"/>
            <a:ext cx="211871" cy="135482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Shape 436"/>
          <p:cNvSpPr txBox="1"/>
          <p:nvPr/>
        </p:nvSpPr>
        <p:spPr>
          <a:xfrm>
            <a:off x="4326171" y="4446798"/>
            <a:ext cx="1051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Hidden layers</a:t>
            </a:r>
          </a:p>
        </p:txBody>
      </p:sp>
      <p:sp>
        <p:nvSpPr>
          <p:cNvPr id="437" name="Shape 437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https://ml4a.github.io/ml4a/looking_inside_neural_nets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</a:p>
        </p:txBody>
      </p:sp>
      <p:grpSp>
        <p:nvGrpSpPr>
          <p:cNvPr id="443" name="Shape 443"/>
          <p:cNvGrpSpPr/>
          <p:nvPr/>
        </p:nvGrpSpPr>
        <p:grpSpPr>
          <a:xfrm>
            <a:off x="280988" y="1604963"/>
            <a:ext cx="8231606" cy="3169604"/>
            <a:chOff x="0" y="0"/>
            <a:chExt cx="21950948" cy="8452278"/>
          </a:xfrm>
        </p:grpSpPr>
        <p:grpSp>
          <p:nvGrpSpPr>
            <p:cNvPr id="444" name="Shape 444"/>
            <p:cNvGrpSpPr/>
            <p:nvPr/>
          </p:nvGrpSpPr>
          <p:grpSpPr>
            <a:xfrm>
              <a:off x="0" y="0"/>
              <a:ext cx="20965344" cy="6299302"/>
              <a:chOff x="0" y="0"/>
              <a:chExt cx="20965344" cy="6299302"/>
            </a:xfrm>
          </p:grpSpPr>
          <p:pic>
            <p:nvPicPr>
              <p:cNvPr descr="Image" id="445" name="Shape 44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20502709" cy="629930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446" name="Shape 446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6042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447" name="Shape 447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15887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448" name="Shape 44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45732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449" name="Shape 449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75577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450" name="Shape 45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20688300" y="31750"/>
                <a:ext cx="277044" cy="610955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descr="Image" id="451" name="Shape 451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20320474" y="6146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2" name="Shape 452"/>
            <p:cNvSpPr txBox="1"/>
            <p:nvPr/>
          </p:nvSpPr>
          <p:spPr>
            <a:xfrm>
              <a:off x="3051737" y="7578228"/>
              <a:ext cx="299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</a:p>
          </p:txBody>
        </p:sp>
        <p:sp>
          <p:nvSpPr>
            <p:cNvPr id="453" name="Shape 453"/>
            <p:cNvSpPr txBox="1"/>
            <p:nvPr/>
          </p:nvSpPr>
          <p:spPr>
            <a:xfrm>
              <a:off x="19251248" y="7330578"/>
              <a:ext cx="2699700" cy="11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</a:p>
          </p:txBody>
        </p:sp>
        <p:pic>
          <p:nvPicPr>
            <p:cNvPr descr="Image" id="454" name="Shape 45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4394674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55" name="Shape 45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7976073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6" name="Shape 456"/>
            <p:cNvSpPr txBox="1"/>
            <p:nvPr/>
          </p:nvSpPr>
          <p:spPr>
            <a:xfrm>
              <a:off x="6842636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1: 520 </a:t>
              </a:r>
            </a:p>
          </p:txBody>
        </p:sp>
        <p:pic>
          <p:nvPicPr>
            <p:cNvPr descr="Image" id="457" name="Shape 45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0973273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8" name="Shape 458"/>
            <p:cNvSpPr txBox="1"/>
            <p:nvPr/>
          </p:nvSpPr>
          <p:spPr>
            <a:xfrm>
              <a:off x="9839836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2: 320 </a:t>
              </a:r>
            </a:p>
          </p:txBody>
        </p:sp>
        <p:pic>
          <p:nvPicPr>
            <p:cNvPr descr="Image" id="459" name="Shape 459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3970474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0" name="Shape 460"/>
            <p:cNvSpPr txBox="1"/>
            <p:nvPr/>
          </p:nvSpPr>
          <p:spPr>
            <a:xfrm>
              <a:off x="12887837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240 </a:t>
              </a:r>
            </a:p>
          </p:txBody>
        </p:sp>
        <p:pic>
          <p:nvPicPr>
            <p:cNvPr descr="Image" id="461" name="Shape 461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6815274" y="62476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2" name="Shape 462"/>
            <p:cNvSpPr txBox="1"/>
            <p:nvPr/>
          </p:nvSpPr>
          <p:spPr>
            <a:xfrm>
              <a:off x="15681838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120 </a:t>
              </a:r>
            </a:p>
          </p:txBody>
        </p:sp>
      </p:grpSp>
      <p:sp>
        <p:nvSpPr>
          <p:cNvPr id="463" name="Shape 463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https://ml4a.github.io/ml4a/looking_inside_neural_nets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</a:p>
        </p:txBody>
      </p:sp>
      <p:grpSp>
        <p:nvGrpSpPr>
          <p:cNvPr id="469" name="Shape 469"/>
          <p:cNvGrpSpPr/>
          <p:nvPr/>
        </p:nvGrpSpPr>
        <p:grpSpPr>
          <a:xfrm>
            <a:off x="1648284" y="1388831"/>
            <a:ext cx="5311127" cy="1595795"/>
            <a:chOff x="0" y="0"/>
            <a:chExt cx="14163006" cy="4255454"/>
          </a:xfrm>
        </p:grpSpPr>
        <p:pic>
          <p:nvPicPr>
            <p:cNvPr descr="Image" id="470" name="Shape 47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13850476" cy="42554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71" name="Shape 47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81254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72" name="Shape 47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2870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73" name="Shape 47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84486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74" name="Shape 47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86102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75" name="Shape 47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3975850" y="21448"/>
              <a:ext cx="187156" cy="412727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76" name="Shape 476"/>
          <p:cNvSpPr txBox="1"/>
          <p:nvPr/>
        </p:nvSpPr>
        <p:spPr>
          <a:xfrm>
            <a:off x="-462546" y="3092648"/>
            <a:ext cx="7450500" cy="12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4318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685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685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  <p:sp>
        <p:nvSpPr>
          <p:cNvPr id="477" name="Shape 477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https://ml4a.github.io/ml4a/looking_inside_neural_nets</a:t>
            </a:r>
          </a:p>
        </p:txBody>
      </p:sp>
      <p:pic>
        <p:nvPicPr>
          <p:cNvPr descr="Image" id="478" name="Shape 47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0" y="8075"/>
            <a:ext cx="9073200" cy="1488000"/>
          </a:xfrm>
          <a:prstGeom prst="rect">
            <a:avLst/>
          </a:prstGeom>
        </p:spPr>
        <p:txBody>
          <a:bodyPr anchorCtr="0" anchor="b" bIns="34275" lIns="34275" rIns="34275" wrap="square" tIns="342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Call for Comments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800"/>
              <a:t>Please feel free to add comments directly on these slides.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800"/>
              <a:t>Other slides: 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http://bit.ly/PyTorchZeroAll</a:t>
            </a:r>
            <a:r>
              <a:rPr lang="en" sz="2800"/>
              <a:t>      </a:t>
            </a:r>
          </a:p>
        </p:txBody>
      </p:sp>
      <p:sp>
        <p:nvSpPr>
          <p:cNvPr id="156" name="Shape 156"/>
          <p:cNvSpPr txBox="1"/>
          <p:nvPr/>
        </p:nvSpPr>
        <p:spPr>
          <a:xfrm>
            <a:off x="5446800" y="4728475"/>
            <a:ext cx="40647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</a:rPr>
              <a:t>Picture from http://www.tssablog.org/archives/3280</a:t>
            </a:r>
          </a:p>
        </p:txBody>
      </p:sp>
      <p:pic>
        <p:nvPicPr>
          <p:cNvPr id="157" name="Shape 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42" y="1538300"/>
            <a:ext cx="6008308" cy="33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 txBox="1"/>
          <p:nvPr>
            <p:ph type="title"/>
          </p:nvPr>
        </p:nvSpPr>
        <p:spPr>
          <a:xfrm>
            <a:off x="4034049" y="323643"/>
            <a:ext cx="30639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 &amp; NLL loss</a:t>
            </a:r>
          </a:p>
        </p:txBody>
      </p:sp>
      <p:pic>
        <p:nvPicPr>
          <p:cNvPr descr="Image" id="484" name="Shape 4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Shape 485"/>
          <p:cNvSpPr txBox="1"/>
          <p:nvPr/>
        </p:nvSpPr>
        <p:spPr>
          <a:xfrm>
            <a:off x="56173" y="1125736"/>
            <a:ext cx="4903200" cy="3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</a:p>
          <a:p>
            <a:pPr indent="254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# Flatten the data (n, 1, 28, 28)-&gt; (n, 784)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12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b="1"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F.log_softmax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(x)</a:t>
            </a:r>
          </a:p>
        </p:txBody>
      </p:sp>
      <p:grpSp>
        <p:nvGrpSpPr>
          <p:cNvPr id="486" name="Shape 486"/>
          <p:cNvGrpSpPr/>
          <p:nvPr/>
        </p:nvGrpSpPr>
        <p:grpSpPr>
          <a:xfrm>
            <a:off x="3830439" y="3567881"/>
            <a:ext cx="5186911" cy="1997253"/>
            <a:chOff x="0" y="0"/>
            <a:chExt cx="13831762" cy="5326007"/>
          </a:xfrm>
        </p:grpSpPr>
        <p:grpSp>
          <p:nvGrpSpPr>
            <p:cNvPr id="487" name="Shape 487"/>
            <p:cNvGrpSpPr/>
            <p:nvPr/>
          </p:nvGrpSpPr>
          <p:grpSpPr>
            <a:xfrm>
              <a:off x="0" y="0"/>
              <a:ext cx="13210863" cy="3969371"/>
              <a:chOff x="0" y="0"/>
              <a:chExt cx="13210863" cy="3969371"/>
            </a:xfrm>
          </p:grpSpPr>
          <p:pic>
            <p:nvPicPr>
              <p:cNvPr descr="Image" id="488" name="Shape 48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0" y="0"/>
                <a:ext cx="12919346" cy="396937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489" name="Shape 489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5421784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490" name="Shape 49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7302403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491" name="Shape 491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9183022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492" name="Shape 492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11063640" y="3065008"/>
                <a:ext cx="348134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493" name="Shape 493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3036289" y="20006"/>
                <a:ext cx="174574" cy="384980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descr="Image" id="494" name="Shape 49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12804512" y="3872808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5" name="Shape 495"/>
            <p:cNvSpPr txBox="1"/>
            <p:nvPr/>
          </p:nvSpPr>
          <p:spPr>
            <a:xfrm>
              <a:off x="1922987" y="4775258"/>
              <a:ext cx="18861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</a:p>
          </p:txBody>
        </p:sp>
        <p:sp>
          <p:nvSpPr>
            <p:cNvPr id="496" name="Shape 496"/>
            <p:cNvSpPr txBox="1"/>
            <p:nvPr/>
          </p:nvSpPr>
          <p:spPr>
            <a:xfrm>
              <a:off x="12130762" y="4619207"/>
              <a:ext cx="1701000" cy="70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</a:p>
          </p:txBody>
        </p:sp>
        <p:pic>
          <p:nvPicPr>
            <p:cNvPr descr="Image" id="497" name="Shape 497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2769209" y="3952834"/>
              <a:ext cx="356017" cy="13041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498" name="Shape 498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5025952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9" name="Shape 499"/>
            <p:cNvSpPr txBox="1"/>
            <p:nvPr/>
          </p:nvSpPr>
          <p:spPr>
            <a:xfrm>
              <a:off x="4311741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1: 520 </a:t>
              </a:r>
            </a:p>
          </p:txBody>
        </p:sp>
        <p:pic>
          <p:nvPicPr>
            <p:cNvPr descr="Image" id="500" name="Shape 50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6914574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1" name="Shape 501"/>
            <p:cNvSpPr txBox="1"/>
            <p:nvPr/>
          </p:nvSpPr>
          <p:spPr>
            <a:xfrm>
              <a:off x="6200363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2: 320 </a:t>
              </a:r>
            </a:p>
          </p:txBody>
        </p:sp>
        <p:pic>
          <p:nvPicPr>
            <p:cNvPr descr="Image" id="502" name="Shape 50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8803195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3" name="Shape 503"/>
            <p:cNvSpPr txBox="1"/>
            <p:nvPr/>
          </p:nvSpPr>
          <p:spPr>
            <a:xfrm>
              <a:off x="8120995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240 </a:t>
              </a:r>
            </a:p>
          </p:txBody>
        </p:sp>
        <p:pic>
          <p:nvPicPr>
            <p:cNvPr descr="Image" id="504" name="Shape 50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10595785" y="3936829"/>
              <a:ext cx="356016" cy="13041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5" name="Shape 505"/>
            <p:cNvSpPr txBox="1"/>
            <p:nvPr/>
          </p:nvSpPr>
          <p:spPr>
            <a:xfrm>
              <a:off x="9881575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120 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 txBox="1"/>
          <p:nvPr>
            <p:ph type="title"/>
          </p:nvPr>
        </p:nvSpPr>
        <p:spPr>
          <a:xfrm>
            <a:off x="4034049" y="323643"/>
            <a:ext cx="30639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 &amp; NLL loss</a:t>
            </a:r>
          </a:p>
        </p:txBody>
      </p:sp>
      <p:sp>
        <p:nvSpPr>
          <p:cNvPr id="511" name="Shape 511"/>
          <p:cNvSpPr txBox="1"/>
          <p:nvPr/>
        </p:nvSpPr>
        <p:spPr>
          <a:xfrm>
            <a:off x="3796499" y="3614142"/>
            <a:ext cx="5056800" cy="1248900"/>
          </a:xfrm>
          <a:prstGeom prst="rect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data, target = Variable(data),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optimizer.zero_grad()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loss = F.nll_loss(output, target)</a:t>
            </a:r>
          </a:p>
          <a:p>
            <a:pPr indent="1778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loss.backward()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optimizer.step()</a:t>
            </a:r>
          </a:p>
        </p:txBody>
      </p:sp>
      <p:pic>
        <p:nvPicPr>
          <p:cNvPr descr="Image" id="512" name="Shape 5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Shape 513"/>
          <p:cNvSpPr txBox="1"/>
          <p:nvPr/>
        </p:nvSpPr>
        <p:spPr>
          <a:xfrm>
            <a:off x="56173" y="1125736"/>
            <a:ext cx="4903200" cy="3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</a:p>
          <a:p>
            <a:pPr indent="254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# Flatten the data (n, 1, 28, 28)-&gt; (n, 784)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12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F.log_softmax(x)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/>
          <p:nvPr>
            <p:ph type="title"/>
          </p:nvPr>
        </p:nvSpPr>
        <p:spPr>
          <a:xfrm>
            <a:off x="2917650" y="44038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Softmax</a:t>
            </a:r>
          </a:p>
        </p:txBody>
      </p:sp>
      <p:sp>
        <p:nvSpPr>
          <p:cNvPr id="519" name="Shape 519"/>
          <p:cNvSpPr txBox="1"/>
          <p:nvPr/>
        </p:nvSpPr>
        <p:spPr>
          <a:xfrm>
            <a:off x="143975" y="96625"/>
            <a:ext cx="4605000" cy="49818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Training settings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64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__init__(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7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data (n, 1, 28, 28)-&gt; (n, 784)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F.log_softmax(x)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model = Net()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optimizer = optim.SGD(model.parameters(),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0.01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momentum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F.nll_loss(output, 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</a:p>
        </p:txBody>
      </p:sp>
      <p:pic>
        <p:nvPicPr>
          <p:cNvPr descr="Image" id="520" name="Shape 5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4399" y="1953080"/>
            <a:ext cx="2524091" cy="1951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25" name="Shape 5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7204" y="105072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Shape 526"/>
          <p:cNvSpPr txBox="1"/>
          <p:nvPr>
            <p:ph type="title"/>
          </p:nvPr>
        </p:nvSpPr>
        <p:spPr>
          <a:xfrm>
            <a:off x="5232708" y="158651"/>
            <a:ext cx="4155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Accuracy?</a:t>
            </a:r>
          </a:p>
        </p:txBody>
      </p:sp>
      <p:pic>
        <p:nvPicPr>
          <p:cNvPr descr="Image" id="527" name="Shape 5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94399" y="1953080"/>
            <a:ext cx="2524091" cy="1951986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Shape 528"/>
          <p:cNvSpPr txBox="1"/>
          <p:nvPr/>
        </p:nvSpPr>
        <p:spPr>
          <a:xfrm>
            <a:off x="143975" y="96625"/>
            <a:ext cx="4605000" cy="49818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Training settings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64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__init__(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7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data (n, 1, 28, 28)-&gt; (n, 784)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F.log_softmax(x)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model = Net()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optimizer = optim.SGD(model.parameters(),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0.01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momentum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F.nll_loss(output, 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33" name="Shape 5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363" y="166688"/>
            <a:ext cx="2519498" cy="1662708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Shape 534"/>
          <p:cNvSpPr txBox="1"/>
          <p:nvPr/>
        </p:nvSpPr>
        <p:spPr>
          <a:xfrm>
            <a:off x="3153118" y="256580"/>
            <a:ext cx="5706000" cy="14871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  <p:sp>
        <p:nvSpPr>
          <p:cNvPr id="535" name="Shape 535"/>
          <p:cNvSpPr txBox="1"/>
          <p:nvPr/>
        </p:nvSpPr>
        <p:spPr>
          <a:xfrm>
            <a:off x="3153119" y="2078236"/>
            <a:ext cx="1296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</a:p>
        </p:txBody>
      </p:sp>
      <p:sp>
        <p:nvSpPr>
          <p:cNvPr id="536" name="Shape 536"/>
          <p:cNvSpPr txBox="1"/>
          <p:nvPr/>
        </p:nvSpPr>
        <p:spPr>
          <a:xfrm>
            <a:off x="3153119" y="2637829"/>
            <a:ext cx="5706000" cy="23253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F.nll_loss(output, target,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output.data.max(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keepdim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test_loss, correct,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 txBox="1"/>
          <p:nvPr/>
        </p:nvSpPr>
        <p:spPr>
          <a:xfrm>
            <a:off x="95910" y="75604"/>
            <a:ext cx="5292900" cy="49923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F.nll_loss(output, 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F.nll_loss(output, target,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output.data.max(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keepdim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’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format(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test_loss, correct,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epoch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train(epoch)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test()</a:t>
            </a:r>
          </a:p>
        </p:txBody>
      </p:sp>
      <p:pic>
        <p:nvPicPr>
          <p:cNvPr descr="Image" id="542" name="Shape 5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9204" y="105072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Shape 543"/>
          <p:cNvSpPr txBox="1"/>
          <p:nvPr>
            <p:ph type="title"/>
          </p:nvPr>
        </p:nvSpPr>
        <p:spPr>
          <a:xfrm>
            <a:off x="5813733" y="158651"/>
            <a:ext cx="4155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Accuracy?</a:t>
            </a:r>
          </a:p>
        </p:txBody>
      </p:sp>
      <p:sp>
        <p:nvSpPr>
          <p:cNvPr id="544" name="Shape 544"/>
          <p:cNvSpPr txBox="1"/>
          <p:nvPr/>
        </p:nvSpPr>
        <p:spPr>
          <a:xfrm>
            <a:off x="5477446" y="1489413"/>
            <a:ext cx="3575400" cy="35745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[46720/60000 (78%)]	Loss: 0.790513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[47360/60000 (79%)]	Loss: 0.335216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[48000/60000 (80%)]	Loss: 0.675538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[48640/60000 (81%)]	Loss: 0.359488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[49280/60000 (82%)]	Loss: 0.276906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[49920/60000 (83%)]	Loss: 0.412109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[50560/60000 (84%)]	Loss: 0.556780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[51200/60000 (85%)]	Loss: 0.332712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[51840/60000 (86%)]	Loss: 0.514475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[52480/60000 (87%)]	Loss: 0.515686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[53120/60000 (88%)]	Loss: 0.462904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[53760/60000 (90%)]	Loss: 0.571690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[54400/60000 (91%)]	Loss: 0.446774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[55040/60000 (92%)]	Loss: 0.441682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[55680/60000 (93%)]	Loss: 0.438245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[56320/60000 (94%)]	Loss: 0.470004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[56960/60000 (95%)]	Loss: 0.474394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[57600/60000 (96%)]	Loss: 0.527718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[58240/60000 (97%)]	Loss: 0.614899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[58880/60000 (98%)]	Loss: 0.512663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Epoch: 9 [59520/60000 (99%)]	Loss: 0.474054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t/>
            </a:r>
            <a:endParaRPr b="1" i="0" sz="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 set: Average loss: 0.5403, Accuracy: 7820/10000 (</a:t>
            </a: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78%</a:t>
            </a:r>
            <a:r>
              <a:rPr b="1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9" name="Shape 549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550" name="Shape 550"/>
          <p:cNvSpPr/>
          <p:nvPr/>
        </p:nvSpPr>
        <p:spPr>
          <a:xfrm>
            <a:off x="4786574" y="1762273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pic>
        <p:nvPicPr>
          <p:cNvPr descr="Image" id="551" name="Shape 5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8049" y="2106051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Shape 552"/>
          <p:cNvSpPr txBox="1"/>
          <p:nvPr/>
        </p:nvSpPr>
        <p:spPr>
          <a:xfrm>
            <a:off x="7205733" y="1795612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553" name="Shape 553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554" name="Shape 554"/>
          <p:cNvSpPr txBox="1"/>
          <p:nvPr/>
        </p:nvSpPr>
        <p:spPr>
          <a:xfrm>
            <a:off x="7224783" y="2014687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555" name="Shape 555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556" name="Shape 556"/>
          <p:cNvSpPr txBox="1"/>
          <p:nvPr/>
        </p:nvSpPr>
        <p:spPr>
          <a:xfrm>
            <a:off x="7231489" y="2686200"/>
            <a:ext cx="511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P(y=n)</a:t>
            </a:r>
          </a:p>
        </p:txBody>
      </p:sp>
      <p:sp>
        <p:nvSpPr>
          <p:cNvPr id="557" name="Shape 557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558" name="Shape 558"/>
          <p:cNvSpPr/>
          <p:nvPr/>
        </p:nvSpPr>
        <p:spPr>
          <a:xfrm>
            <a:off x="5949804" y="1762273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1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logSoftmax</a:t>
            </a:r>
          </a:p>
        </p:txBody>
      </p:sp>
      <p:sp>
        <p:nvSpPr>
          <p:cNvPr id="559" name="Shape 559"/>
          <p:cNvSpPr txBox="1"/>
          <p:nvPr>
            <p:ph type="title"/>
          </p:nvPr>
        </p:nvSpPr>
        <p:spPr>
          <a:xfrm>
            <a:off x="-206550" y="267556"/>
            <a:ext cx="82809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Multiple label prediction?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No problem! Use logSoftmax + NLLLoss</a:t>
            </a:r>
          </a:p>
        </p:txBody>
      </p:sp>
      <p:sp>
        <p:nvSpPr>
          <p:cNvPr id="560" name="Shape 560"/>
          <p:cNvSpPr txBox="1"/>
          <p:nvPr/>
        </p:nvSpPr>
        <p:spPr>
          <a:xfrm>
            <a:off x="5766337" y="4292046"/>
            <a:ext cx="13212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NLLLoss</a:t>
            </a:r>
          </a:p>
        </p:txBody>
      </p:sp>
      <p:cxnSp>
        <p:nvCxnSpPr>
          <p:cNvPr id="561" name="Shape 561"/>
          <p:cNvCxnSpPr/>
          <p:nvPr/>
        </p:nvCxnSpPr>
        <p:spPr>
          <a:xfrm>
            <a:off x="1250756" y="2379785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562" name="Shape 562"/>
          <p:cNvSpPr/>
          <p:nvPr/>
        </p:nvSpPr>
        <p:spPr>
          <a:xfrm>
            <a:off x="1546836" y="1800374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563" name="Shape 563"/>
          <p:cNvSpPr/>
          <p:nvPr/>
        </p:nvSpPr>
        <p:spPr>
          <a:xfrm>
            <a:off x="2702360" y="1800374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564" name="Shape 564"/>
          <p:cNvCxnSpPr/>
          <p:nvPr/>
        </p:nvCxnSpPr>
        <p:spPr>
          <a:xfrm>
            <a:off x="35852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565" name="Shape 5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Shape 566"/>
          <p:cNvSpPr txBox="1"/>
          <p:nvPr/>
        </p:nvSpPr>
        <p:spPr>
          <a:xfrm>
            <a:off x="4313573" y="2131053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567" name="Shape 567"/>
          <p:cNvSpPr/>
          <p:nvPr/>
        </p:nvSpPr>
        <p:spPr>
          <a:xfrm>
            <a:off x="5793602" y="3457062"/>
            <a:ext cx="1266900" cy="800100"/>
          </a:xfrm>
          <a:prstGeom prst="roundRect">
            <a:avLst>
              <a:gd fmla="val 15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NLLLoss</a:t>
            </a:r>
          </a:p>
        </p:txBody>
      </p:sp>
      <p:pic>
        <p:nvPicPr>
          <p:cNvPr descr="Image" id="568" name="Shape 56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73" name="Shape 5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4" name="Shape 5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Shape 575"/>
          <p:cNvSpPr txBox="1"/>
          <p:nvPr/>
        </p:nvSpPr>
        <p:spPr>
          <a:xfrm>
            <a:off x="5633274" y="2022540"/>
            <a:ext cx="2568000" cy="10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ct val="25000"/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10: 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ct val="25000"/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CNN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62" name="Shape 1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3" name="Shape 1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sp>
        <p:nvSpPr>
          <p:cNvPr id="165" name="Shape 165"/>
          <p:cNvSpPr txBox="1"/>
          <p:nvPr>
            <p:ph idx="4294967295" type="subTitle"/>
          </p:nvPr>
        </p:nvSpPr>
        <p:spPr>
          <a:xfrm>
            <a:off x="0" y="4463075"/>
            <a:ext cx="4159500" cy="6975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b="0" i="0" lang="en" sz="16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hunkim+ml@gmail.com</a:t>
            </a: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b="0" i="0" lang="en" sz="13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https://github.com/hunkim/PyTorchZeroToAll</a:t>
            </a:r>
            <a:r>
              <a:rPr b="0" i="0" lang="en" sz="1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indent="0" lvl="0" marL="0" rtl="0">
              <a:spcBef>
                <a:spcPts val="0"/>
              </a:spcBef>
              <a:buClr>
                <a:schemeClr val="lt1"/>
              </a:buClr>
              <a:buSzPct val="25000"/>
              <a:buFont typeface="Helvetica Neue"/>
              <a:buNone/>
            </a:pP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http://bit.ly/PyTorchZeroAll</a:t>
            </a: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166" name="Shape 16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 txBox="1"/>
          <p:nvPr/>
        </p:nvSpPr>
        <p:spPr>
          <a:xfrm>
            <a:off x="1906350" y="1415400"/>
            <a:ext cx="53313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9: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 Classifier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431625" y="2308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MNIST: 10 labels</a:t>
            </a:r>
          </a:p>
        </p:txBody>
      </p:sp>
      <p:pic>
        <p:nvPicPr>
          <p:cNvPr descr="Image" id="173" name="Shape 1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3545" y="1695905"/>
            <a:ext cx="3854899" cy="2981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labels: 10 outputs</a:t>
            </a:r>
          </a:p>
        </p:txBody>
      </p:sp>
      <p:cxnSp>
        <p:nvCxnSpPr>
          <p:cNvPr id="179" name="Shape 179"/>
          <p:cNvCxnSpPr/>
          <p:nvPr/>
        </p:nvCxnSpPr>
        <p:spPr>
          <a:xfrm>
            <a:off x="1914369" y="2342782"/>
            <a:ext cx="2040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180" name="Shape 180"/>
          <p:cNvSpPr/>
          <p:nvPr/>
        </p:nvSpPr>
        <p:spPr>
          <a:xfrm>
            <a:off x="2174070" y="2012231"/>
            <a:ext cx="1011000" cy="6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181" name="Shape 181"/>
          <p:cNvSpPr/>
          <p:nvPr/>
        </p:nvSpPr>
        <p:spPr>
          <a:xfrm>
            <a:off x="3180877" y="2012231"/>
            <a:ext cx="726600" cy="660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182" name="Shape 182"/>
          <p:cNvCxnSpPr/>
          <p:nvPr/>
        </p:nvCxnSpPr>
        <p:spPr>
          <a:xfrm>
            <a:off x="3994545" y="2342782"/>
            <a:ext cx="4818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183" name="Shape 1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4668" y="2254974"/>
            <a:ext cx="203917" cy="175618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/>
          <p:nvPr/>
        </p:nvSpPr>
        <p:spPr>
          <a:xfrm>
            <a:off x="5684745" y="2012231"/>
            <a:ext cx="1011000" cy="6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185" name="Shape 185"/>
          <p:cNvCxnSpPr/>
          <p:nvPr/>
        </p:nvCxnSpPr>
        <p:spPr>
          <a:xfrm>
            <a:off x="6708005" y="2342783"/>
            <a:ext cx="4818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186" name="Shape 186"/>
          <p:cNvSpPr txBox="1"/>
          <p:nvPr/>
        </p:nvSpPr>
        <p:spPr>
          <a:xfrm>
            <a:off x="5080620" y="2187235"/>
            <a:ext cx="2106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pic>
        <p:nvPicPr>
          <p:cNvPr descr="Image" id="187" name="Shape 1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0020" y="2186619"/>
            <a:ext cx="240915" cy="31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labels: 10 outputs</a:t>
            </a:r>
          </a:p>
        </p:txBody>
      </p:sp>
      <p:sp>
        <p:nvSpPr>
          <p:cNvPr id="193" name="Shape 193"/>
          <p:cNvSpPr/>
          <p:nvPr/>
        </p:nvSpPr>
        <p:spPr>
          <a:xfrm>
            <a:off x="5749316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194" name="Shape 194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195" name="Shape 1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Shape 196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197" name="Shape 197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198" name="Shape 198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199" name="Shape 199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00" name="Shape 200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201" name="Shape 201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cxnSp>
        <p:nvCxnSpPr>
          <p:cNvPr id="202" name="Shape 202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03" name="Shape 203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204" name="Shape 204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205" name="Shape 205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206" name="Shape 20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Shape 207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outputs</a:t>
            </a:r>
          </a:p>
        </p:txBody>
      </p:sp>
      <p:sp>
        <p:nvSpPr>
          <p:cNvPr id="213" name="Shape 213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214" name="Shape 214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215" name="Shape 2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217" name="Shape 217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18" name="Shape 218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219" name="Shape 219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20" name="Shape 220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221" name="Shape 221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222" name="Shape 222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  <p:cxnSp>
        <p:nvCxnSpPr>
          <p:cNvPr id="223" name="Shape 223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24" name="Shape 224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225" name="Shape 225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226" name="Shape 226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227" name="Shape 2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Shape 228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outputs</a:t>
            </a:r>
          </a:p>
        </p:txBody>
      </p:sp>
      <p:sp>
        <p:nvSpPr>
          <p:cNvPr id="234" name="Shape 234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235" name="Shape 235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236" name="Shape 2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238" name="Shape 238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39" name="Shape 239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240" name="Shape 240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41" name="Shape 241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242" name="Shape 242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pic>
        <p:nvPicPr>
          <p:cNvPr descr="Image" id="243" name="Shape 2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3000" y="3239727"/>
            <a:ext cx="2426631" cy="1191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44" name="Shape 2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60291" y="4240601"/>
            <a:ext cx="676948" cy="310294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Shape 245"/>
          <p:cNvSpPr/>
          <p:nvPr/>
        </p:nvSpPr>
        <p:spPr>
          <a:xfrm>
            <a:off x="2898252" y="4407097"/>
            <a:ext cx="226013" cy="1506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46" name="Shape 24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16913" y="4448080"/>
            <a:ext cx="101025" cy="6868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Shape 247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  <p:cxnSp>
        <p:nvCxnSpPr>
          <p:cNvPr id="248" name="Shape 248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49" name="Shape 249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250" name="Shape 250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251" name="Shape 251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252" name="Shape 25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Shape 253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pic>
        <p:nvPicPr>
          <p:cNvPr id="254" name="Shape 25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33700" y="4559500"/>
            <a:ext cx="2766124" cy="454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outputs</a:t>
            </a:r>
          </a:p>
        </p:txBody>
      </p:sp>
      <p:sp>
        <p:nvSpPr>
          <p:cNvPr id="260" name="Shape 260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261" name="Shape 261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262" name="Shape 2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Shape 263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264" name="Shape 264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65" name="Shape 265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266" name="Shape 266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67" name="Shape 267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268" name="Shape 268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grpSp>
        <p:nvGrpSpPr>
          <p:cNvPr id="269" name="Shape 269"/>
          <p:cNvGrpSpPr/>
          <p:nvPr/>
        </p:nvGrpSpPr>
        <p:grpSpPr>
          <a:xfrm>
            <a:off x="5457725" y="3189446"/>
            <a:ext cx="2575788" cy="1772782"/>
            <a:chOff x="507552" y="0"/>
            <a:chExt cx="6868769" cy="4727420"/>
          </a:xfrm>
        </p:grpSpPr>
        <p:pic>
          <p:nvPicPr>
            <p:cNvPr descr="Image" id="270" name="Shape 27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7552" y="0"/>
              <a:ext cx="6471015" cy="31772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271" name="Shape 27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296719" y="3583752"/>
              <a:ext cx="2079602" cy="11436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272" name="Shape 27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220329" y="2668998"/>
              <a:ext cx="1805196" cy="8274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3" name="Shape 273"/>
            <p:cNvSpPr/>
            <p:nvPr/>
          </p:nvSpPr>
          <p:spPr>
            <a:xfrm>
              <a:off x="3054891" y="3112988"/>
              <a:ext cx="602700" cy="401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Image" id="274" name="Shape 27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371321" y="3222276"/>
              <a:ext cx="269400" cy="18317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Image" id="275" name="Shape 2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3000" y="3239727"/>
            <a:ext cx="2426631" cy="1191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76" name="Shape 27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60291" y="4240601"/>
            <a:ext cx="676948" cy="310294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Shape 277"/>
          <p:cNvSpPr/>
          <p:nvPr/>
        </p:nvSpPr>
        <p:spPr>
          <a:xfrm>
            <a:off x="2898252" y="4407097"/>
            <a:ext cx="226013" cy="1506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78" name="Shape 27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016913" y="4448080"/>
            <a:ext cx="101025" cy="6868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Shape 279"/>
          <p:cNvSpPr/>
          <p:nvPr/>
        </p:nvSpPr>
        <p:spPr>
          <a:xfrm>
            <a:off x="6610350" y="3543448"/>
            <a:ext cx="345600" cy="49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0" name="Shape 280"/>
          <p:cNvSpPr txBox="1"/>
          <p:nvPr/>
        </p:nvSpPr>
        <p:spPr>
          <a:xfrm>
            <a:off x="6689075" y="3626198"/>
            <a:ext cx="18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  <p:sp>
        <p:nvSpPr>
          <p:cNvPr id="281" name="Shape 281"/>
          <p:cNvSpPr/>
          <p:nvPr/>
        </p:nvSpPr>
        <p:spPr>
          <a:xfrm>
            <a:off x="7319963" y="3099621"/>
            <a:ext cx="1095300" cy="181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82" name="Shape 28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35044" y="3552973"/>
            <a:ext cx="1447011" cy="357734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Shape 283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  <p:cxnSp>
        <p:nvCxnSpPr>
          <p:cNvPr id="284" name="Shape 284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85" name="Shape 285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286" name="Shape 286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287" name="Shape 287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288" name="Shape 28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Shape 289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pic>
        <p:nvPicPr>
          <p:cNvPr id="290" name="Shape 29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733700" y="4559500"/>
            <a:ext cx="2766124" cy="45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Shape 29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210162" y="4627100"/>
            <a:ext cx="2766124" cy="454589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Shape 292"/>
          <p:cNvSpPr/>
          <p:nvPr/>
        </p:nvSpPr>
        <p:spPr>
          <a:xfrm>
            <a:off x="6500829" y="4166425"/>
            <a:ext cx="1446900" cy="181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93" name="Shape 29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678709" y="4304325"/>
            <a:ext cx="1388741" cy="3077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